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6"/>
  </p:notesMasterIdLst>
  <p:sldIdLst>
    <p:sldId id="257" r:id="rId4"/>
    <p:sldId id="3358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chemeClr val="tx1"/>
                </a:solidFill>
              </a:rPr>
              <a:t>% Costi di trasformazione Burrata di Andria</a:t>
            </a:r>
            <a:r>
              <a:rPr lang="en-US" baseline="0">
                <a:solidFill>
                  <a:schemeClr val="tx1"/>
                </a:solidFill>
              </a:rPr>
              <a:t> IGP</a:t>
            </a:r>
            <a:endParaRPr lang="en-US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5.8339640470605227E-2"/>
          <c:y val="0.10677637947725074"/>
          <c:w val="0.92063991236715514"/>
          <c:h val="0.470477141470578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TRASFORMAZIONE!$B$45</c:f>
              <c:strCache>
                <c:ptCount val="1"/>
                <c:pt idx="0">
                  <c:v>% costi di trasformazione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TRASFORMAZIONE!$A$46:$A$53</c:f>
              <c:strCache>
                <c:ptCount val="8"/>
                <c:pt idx="0">
                  <c:v>ACQUISTO LATTE</c:v>
                </c:pt>
                <c:pt idx="1">
                  <c:v>RIEMPIMENTO</c:v>
                </c:pt>
                <c:pt idx="2">
                  <c:v>FILATURA E FORMATURA</c:v>
                </c:pt>
                <c:pt idx="3">
                  <c:v>SFILACCIATURA PASTA FILATA </c:v>
                </c:pt>
                <c:pt idx="4">
                  <c:v>COAGULAZIONE</c:v>
                </c:pt>
                <c:pt idx="5">
                  <c:v>ROTTURA DELLA CAGLIATA</c:v>
                </c:pt>
                <c:pt idx="6">
                  <c:v>CONFEZIONAMENTO</c:v>
                </c:pt>
                <c:pt idx="7">
                  <c:v>RISCALDAMENTO IN CALDAIA (35-37°C)/ ACIDIFICAZIONE</c:v>
                </c:pt>
              </c:strCache>
            </c:strRef>
          </c:cat>
          <c:val>
            <c:numRef>
              <c:f>TRASFORMAZIONE!$B$46:$B$53</c:f>
              <c:numCache>
                <c:formatCode>0%</c:formatCode>
                <c:ptCount val="8"/>
                <c:pt idx="0">
                  <c:v>0.54602048471667364</c:v>
                </c:pt>
                <c:pt idx="1">
                  <c:v>0.14385428481499687</c:v>
                </c:pt>
                <c:pt idx="2">
                  <c:v>7.4206613186470247E-2</c:v>
                </c:pt>
                <c:pt idx="3">
                  <c:v>7.4206613186470247E-2</c:v>
                </c:pt>
                <c:pt idx="4">
                  <c:v>6.0435358998488661E-2</c:v>
                </c:pt>
                <c:pt idx="5">
                  <c:v>4.4523967911882144E-2</c:v>
                </c:pt>
                <c:pt idx="6">
                  <c:v>4.0626056912805214E-2</c:v>
                </c:pt>
                <c:pt idx="7">
                  <c:v>1.6126620272212854E-2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73-40E7-9233-6D588285E1D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3760064"/>
        <c:axId val="331611968"/>
      </c:barChart>
      <c:catAx>
        <c:axId val="33376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1611968"/>
        <c:crosses val="autoZero"/>
        <c:auto val="1"/>
        <c:lblAlgn val="ctr"/>
        <c:lblOffset val="100"/>
        <c:noMultiLvlLbl val="0"/>
      </c:catAx>
      <c:valAx>
        <c:axId val="331611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376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F187F-5430-47E9-8EC6-E99C55FA63FA}" type="datetimeFigureOut">
              <a:rPr lang="it-IT" smtClean="0"/>
              <a:t>17/02/2023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F1D08-3478-4D8C-9F3A-3354DB4D602E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271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7B0BB-D2DB-43CF-8828-31B3A911B6B8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410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D097-B57E-4BBD-A748-27749348CD6F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214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993DB-02BA-4C25-8669-6D077F429129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6502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037C36C-CF12-45F1-925E-1594D5EDDC88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2102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707BB70-855F-4E75-B73C-5E6615D4A5FF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105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F9C65D2-FEDB-4843-ADEF-F7434580EC20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650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AD8D4E4-9BD4-4D3C-A053-DDC61E51D7CB}" type="datetime1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550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14E3556-E8ED-489E-BBA6-576A518BC289}" type="datetime1">
              <a:rPr lang="it-IT" smtClean="0"/>
              <a:t>17/02/2023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146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88561C69-9C15-4227-BB70-560E7580D918}" type="datetime1">
              <a:rPr lang="it-IT" smtClean="0"/>
              <a:t>17/02/2023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1427229" y="6356351"/>
            <a:ext cx="687185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4FE0B4-CFAC-F74C-A69F-CC833E66C089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5530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 userDrawn="1"/>
        </p:nvSpPr>
        <p:spPr>
          <a:xfrm rot="16200000">
            <a:off x="-2432716" y="2826320"/>
            <a:ext cx="5890547" cy="761708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it-IT" sz="24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9375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1F8E0B6-56DF-47AE-821C-9E90204C494B}" type="datetime1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112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6F20-DCA0-4AD9-AF1A-80A8FC8EB39C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484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B5932AC-AF14-4DCB-B675-0628E4072104}" type="datetime1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010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6244F235-1411-4A89-804F-3DFE60BBD56C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7383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D9289672-B777-4C4B-AFD7-31C993BB25D0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74FE0B4-CFAC-F74C-A69F-CC833E66C0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2480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 userDrawn="1"/>
        </p:nvSpPr>
        <p:spPr>
          <a:xfrm>
            <a:off x="7142789" y="1905191"/>
            <a:ext cx="4392404" cy="576064"/>
          </a:xfrm>
          <a:prstGeom prst="rect">
            <a:avLst/>
          </a:prstGeom>
        </p:spPr>
        <p:txBody>
          <a:bodyPr lIns="0" r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2400" b="1" dirty="0">
                <a:solidFill>
                  <a:srgbClr val="F79646"/>
                </a:solidFill>
                <a:latin typeface="Baskerville"/>
                <a:cs typeface="Baskerville"/>
              </a:rPr>
              <a:t> </a:t>
            </a:r>
            <a:endParaRPr lang="it-IT" sz="2400" b="1" dirty="0">
              <a:solidFill>
                <a:srgbClr val="F79646"/>
              </a:solidFill>
              <a:latin typeface="Baskerville"/>
              <a:ea typeface="Cambria" panose="02040503050406030204" pitchFamily="18" charset="0"/>
              <a:cs typeface="Baskerville"/>
            </a:endParaRPr>
          </a:p>
        </p:txBody>
      </p:sp>
      <p:sp>
        <p:nvSpPr>
          <p:cNvPr id="7" name="Rettangolo 6"/>
          <p:cNvSpPr/>
          <p:nvPr userDrawn="1"/>
        </p:nvSpPr>
        <p:spPr>
          <a:xfrm>
            <a:off x="7142788" y="2470728"/>
            <a:ext cx="422820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200" b="1" dirty="0">
              <a:solidFill>
                <a:srgbClr val="FFFFFF"/>
              </a:solidFill>
            </a:endParaRPr>
          </a:p>
          <a:p>
            <a:endParaRPr lang="it-IT" sz="1000" b="1" dirty="0">
              <a:solidFill>
                <a:srgbClr val="FFFFFF"/>
              </a:solidFill>
            </a:endParaRPr>
          </a:p>
          <a:p>
            <a:endParaRPr lang="it-IT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751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50675" y="1296785"/>
            <a:ext cx="5231479" cy="918556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/>
                </a:solidFill>
                <a:latin typeface="Baskerville"/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50674" y="2697480"/>
            <a:ext cx="5231479" cy="432262"/>
          </a:xfrm>
        </p:spPr>
        <p:txBody>
          <a:bodyPr>
            <a:normAutofit/>
          </a:bodyPr>
          <a:lstStyle>
            <a:lvl1pPr marL="0" indent="0" algn="l">
              <a:buNone/>
              <a:defRPr sz="1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0256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50683-F87D-4FC2-A23E-9C29BF3CC99E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84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35741-BF82-4407-9396-6499C925A00D}" type="datetime1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5498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E3D5A-A78D-48A9-8EDC-A27876812CB1}" type="datetime1">
              <a:rPr lang="it-IT" smtClean="0"/>
              <a:t>17/02/2023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8391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B27BC-5353-4EB5-809D-D0597D2529CB}" type="datetime1">
              <a:rPr lang="it-IT" smtClean="0"/>
              <a:t>17/02/2023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076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6660A-363A-4510-BBAC-9E6A085B382F}" type="datetime1">
              <a:rPr lang="it-IT" smtClean="0"/>
              <a:t>17/02/2023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380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F795D-A237-4E0D-9025-82632E914DF3}" type="datetime1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121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F382-1007-4B2A-8960-1FBA5DA4BCC1}" type="datetime1">
              <a:rPr lang="it-IT" smtClean="0"/>
              <a:t>17/02/2023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39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B96B-7E43-42E3-B1A9-88EE123D3916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FB27B-61F8-42D4-BBF5-1A18616B73EC}" type="slidenum">
              <a:rPr lang="it-IT" smtClean="0"/>
              <a:t>‹#›</a:t>
            </a:fld>
            <a:endParaRPr lang="it-IT"/>
          </a:p>
        </p:txBody>
      </p:sp>
      <p:pic>
        <p:nvPicPr>
          <p:cNvPr id="7" name="Immagine 6" descr="shutterstock_1489781858 mod NEW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1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 rot="16200000">
            <a:off x="-3682539" y="3847086"/>
            <a:ext cx="8229600" cy="6812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</p:spTree>
    <p:extLst>
      <p:ext uri="{BB962C8B-B14F-4D97-AF65-F5344CB8AC3E}">
        <p14:creationId xmlns:p14="http://schemas.microsoft.com/office/powerpoint/2010/main" val="139120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EC6F0-CA9A-4696-A087-63FA67C6B53B}" type="datetime1">
              <a:rPr lang="it-IT" smtClean="0"/>
              <a:t>17/02/2023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47E38-10BA-41E7-8B66-466676774564}" type="slidenum">
              <a:rPr lang="it-IT" smtClean="0"/>
              <a:t>‹#›</a:t>
            </a:fld>
            <a:endParaRPr lang="it-IT"/>
          </a:p>
        </p:txBody>
      </p:sp>
      <p:sp>
        <p:nvSpPr>
          <p:cNvPr id="7" name="Rettangolo 6"/>
          <p:cNvSpPr/>
          <p:nvPr userDrawn="1"/>
        </p:nvSpPr>
        <p:spPr>
          <a:xfrm>
            <a:off x="6082485" y="0"/>
            <a:ext cx="610951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8" name="Immagine 7" descr="shutterstock_1006988995 mod bassa new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082484" cy="6858000"/>
          </a:xfrm>
          <a:prstGeom prst="rect">
            <a:avLst/>
          </a:prstGeom>
        </p:spPr>
      </p:pic>
      <p:pic>
        <p:nvPicPr>
          <p:cNvPr id="10" name="Immagine 9" descr="logo arete new pay off bianco-ARANCIO.png">
            <a:extLst>
              <a:ext uri="{FF2B5EF4-FFF2-40B4-BE49-F238E27FC236}">
                <a16:creationId xmlns:a16="http://schemas.microsoft.com/office/drawing/2014/main" id="{F701EAC9-98FE-4C2C-8409-BA87FB23648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901" y="11260"/>
            <a:ext cx="1361100" cy="28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097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logo arete new pay off bianco-ARANCI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32" y="188650"/>
            <a:ext cx="3267136" cy="687460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88689D3D-FAF5-424D-87CE-3A9F3AF89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66" y="3554453"/>
            <a:ext cx="5035256" cy="141492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B34AE11-C52F-4D25-B0CC-F5F9DD495426}"/>
              </a:ext>
            </a:extLst>
          </p:cNvPr>
          <p:cNvSpPr txBox="1"/>
          <p:nvPr/>
        </p:nvSpPr>
        <p:spPr>
          <a:xfrm>
            <a:off x="154679" y="957156"/>
            <a:ext cx="828517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KIT SCARICABILE PROGETTO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it-IT" sz="4000" b="1" i="1" dirty="0">
                <a:solidFill>
                  <a:srgbClr val="ED7D31"/>
                </a:solidFill>
                <a:latin typeface="Calibri" panose="020F0502020204030204"/>
              </a:rPr>
              <a:t>BURRATA</a:t>
            </a:r>
          </a:p>
          <a:p>
            <a:endParaRPr lang="it-IT" dirty="0"/>
          </a:p>
          <a:p>
            <a:pPr algn="l"/>
            <a:r>
              <a:rPr lang="it-IT" dirty="0">
                <a:solidFill>
                  <a:schemeClr val="bg1"/>
                </a:solidFill>
              </a:rPr>
              <a:t> </a:t>
            </a:r>
            <a:endParaRPr lang="it-IT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it-IT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it-IT" sz="1800" b="1" i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Valorizzazione della Burrata di Andria IGP attraverso l’individuazione di strategie per prolungarne la </a:t>
            </a:r>
            <a:r>
              <a:rPr lang="it-IT" sz="1800" b="1" i="1" u="none" strike="noStrike" baseline="0" dirty="0" err="1">
                <a:solidFill>
                  <a:schemeClr val="bg1"/>
                </a:solidFill>
                <a:latin typeface="Calibri" panose="020F0502020204030204" pitchFamily="34" charset="0"/>
              </a:rPr>
              <a:t>shelf</a:t>
            </a:r>
            <a:r>
              <a:rPr lang="it-IT" sz="1800" b="1" i="1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 life 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8E17CA4-A25F-4DB0-9E54-58A74C8DD817}"/>
              </a:ext>
            </a:extLst>
          </p:cNvPr>
          <p:cNvSpPr txBox="1"/>
          <p:nvPr/>
        </p:nvSpPr>
        <p:spPr>
          <a:xfrm>
            <a:off x="154679" y="5077136"/>
            <a:ext cx="67686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endParaRPr lang="it-IT" i="1" dirty="0">
              <a:solidFill>
                <a:srgbClr val="ED7D31"/>
              </a:solidFill>
              <a:latin typeface="Calibri" panose="020F0502020204030204"/>
            </a:endParaRPr>
          </a:p>
          <a:p>
            <a:r>
              <a:rPr kumimoji="0" lang="it-IT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SCENARIO PRE INNOVAZIONE</a:t>
            </a:r>
          </a:p>
        </p:txBody>
      </p:sp>
    </p:spTree>
    <p:extLst>
      <p:ext uri="{BB962C8B-B14F-4D97-AF65-F5344CB8AC3E}">
        <p14:creationId xmlns:p14="http://schemas.microsoft.com/office/powerpoint/2010/main" val="343528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4FE0B4-CFAC-F74C-A69F-CC833E66C089}" type="slidenum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2A2C91B-8D40-DE31-04CC-7B7B8DB24C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121952"/>
              </p:ext>
            </p:extLst>
          </p:nvPr>
        </p:nvGraphicFramePr>
        <p:xfrm>
          <a:off x="1013791" y="1285993"/>
          <a:ext cx="4095750" cy="3397292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2814755">
                  <a:extLst>
                    <a:ext uri="{9D8B030D-6E8A-4147-A177-3AD203B41FA5}">
                      <a16:colId xmlns:a16="http://schemas.microsoft.com/office/drawing/2014/main" val="2218219127"/>
                    </a:ext>
                  </a:extLst>
                </a:gridCol>
                <a:gridCol w="1280995">
                  <a:extLst>
                    <a:ext uri="{9D8B030D-6E8A-4147-A177-3AD203B41FA5}">
                      <a16:colId xmlns:a16="http://schemas.microsoft.com/office/drawing/2014/main" val="3366203326"/>
                    </a:ext>
                  </a:extLst>
                </a:gridCol>
              </a:tblGrid>
              <a:tr h="475768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COSTI - FASI DI LAVORAZIONE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 dirty="0">
                          <a:effectLst/>
                        </a:rPr>
                        <a:t>€/100KG di latte lavorato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68916315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ACQUISTO LATTE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40,63 €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83872246"/>
                  </a:ext>
                </a:extLst>
              </a:tr>
              <a:tr h="475768"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RISCALDAMENTO IN CALDAIA (35-37°C/ACIDIFICAZIONE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1,20 €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18790989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COAGULAZIONE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4,50 €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69055212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ROTTURA DELLA CAGLIATA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3,31 €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59148788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FILATURA E FORMATURA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5,52 €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62484932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SFILACCIATURA PASTA FILATA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 dirty="0">
                          <a:effectLst/>
                        </a:rPr>
                        <a:t>5,52 €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70808061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 dirty="0">
                          <a:effectLst/>
                        </a:rPr>
                        <a:t>RIEMPIMENTO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10,70 €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64786618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CONFEZIONAMENTO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3,02 €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17676642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TOTALE  COSTI OPERATIVI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>
                          <a:effectLst/>
                        </a:rPr>
                        <a:t>74,41 €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813420730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RICAVI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>
                          <a:effectLst/>
                        </a:rPr>
                        <a:t>107,00 €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it-IT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14339553"/>
                  </a:ext>
                </a:extLst>
              </a:tr>
              <a:tr h="237884">
                <a:tc>
                  <a:txBody>
                    <a:bodyPr/>
                    <a:lstStyle/>
                    <a:p>
                      <a:r>
                        <a:rPr lang="it-IT" sz="1000">
                          <a:effectLst/>
                        </a:rPr>
                        <a:t>MARGINE OPERATIVO</a:t>
                      </a:r>
                      <a:endParaRPr lang="it-IT" sz="100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000" dirty="0">
                          <a:effectLst/>
                        </a:rPr>
                        <a:t>32,59 €</a:t>
                      </a:r>
                      <a:endParaRPr lang="it-IT" sz="1000" dirty="0"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91445760"/>
                  </a:ext>
                </a:extLst>
              </a:tr>
            </a:tbl>
          </a:graphicData>
        </a:graphic>
      </p:graphicFrame>
      <p:graphicFrame>
        <p:nvGraphicFramePr>
          <p:cNvPr id="5" name="Grafico 7">
            <a:extLst>
              <a:ext uri="{FF2B5EF4-FFF2-40B4-BE49-F238E27FC236}">
                <a16:creationId xmlns:a16="http://schemas.microsoft.com/office/drawing/2014/main" id="{DAA4F801-7A75-4191-840D-AE2575F0F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3072123"/>
              </p:ext>
            </p:extLst>
          </p:nvPr>
        </p:nvGraphicFramePr>
        <p:xfrm>
          <a:off x="5546090" y="1102258"/>
          <a:ext cx="6645910" cy="3935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FDC3D45-64C5-A968-4894-52448A13CE49}"/>
              </a:ext>
            </a:extLst>
          </p:cNvPr>
          <p:cNvSpPr txBox="1"/>
          <p:nvPr/>
        </p:nvSpPr>
        <p:spPr>
          <a:xfrm>
            <a:off x="938376" y="5385336"/>
            <a:ext cx="1117603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Come si </a:t>
            </a:r>
            <a:r>
              <a:rPr lang="it-IT" sz="180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può notare </a:t>
            </a: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l’acquisto di materia prima rappresenta la voce di costo più onerosa, rappresentando più della metà dei costi totali. Il costo meno importante è invece quello del riscaldamento in caldaia, che rappresenta il 2% del costo totale della lavorazione  della Burrata di Andria IGP.</a:t>
            </a:r>
          </a:p>
          <a:p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0A8191-B962-651C-7BE2-397C02E2D084}"/>
              </a:ext>
            </a:extLst>
          </p:cNvPr>
          <p:cNvSpPr txBox="1"/>
          <p:nvPr/>
        </p:nvSpPr>
        <p:spPr>
          <a:xfrm>
            <a:off x="2345593" y="236087"/>
            <a:ext cx="8081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chemeClr val="accent6"/>
                </a:solidFill>
              </a:rPr>
              <a:t>Analisi economica </a:t>
            </a:r>
            <a:r>
              <a:rPr lang="it-IT" sz="2400" b="1" dirty="0" err="1">
                <a:solidFill>
                  <a:schemeClr val="accent6"/>
                </a:solidFill>
              </a:rPr>
              <a:t>pre</a:t>
            </a:r>
            <a:r>
              <a:rPr lang="it-IT" sz="2400" b="1" dirty="0">
                <a:solidFill>
                  <a:schemeClr val="accent6"/>
                </a:solidFill>
              </a:rPr>
              <a:t> innovazione della Burrata di Andria IGP</a:t>
            </a:r>
          </a:p>
        </p:txBody>
      </p:sp>
    </p:spTree>
    <p:extLst>
      <p:ext uri="{BB962C8B-B14F-4D97-AF65-F5344CB8AC3E}">
        <p14:creationId xmlns:p14="http://schemas.microsoft.com/office/powerpoint/2010/main" val="3478549398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158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Baskerville</vt:lpstr>
      <vt:lpstr>Calibri</vt:lpstr>
      <vt:lpstr>Calibri Light</vt:lpstr>
      <vt:lpstr>Tahoma</vt:lpstr>
      <vt:lpstr>Times New Roman</vt:lpstr>
      <vt:lpstr>Personalizza struttura</vt:lpstr>
      <vt:lpstr>Tema di Office</vt:lpstr>
      <vt:lpstr>4_Personalizza struttura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Aretè s.r.l.</cp:lastModifiedBy>
  <cp:revision>17</cp:revision>
  <dcterms:created xsi:type="dcterms:W3CDTF">2023-01-13T08:53:28Z</dcterms:created>
  <dcterms:modified xsi:type="dcterms:W3CDTF">2023-02-17T07:31:55Z</dcterms:modified>
</cp:coreProperties>
</file>